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Average"/>
      <p:regular r:id="rId75"/>
    </p:embeddedFont>
    <p:embeddedFont>
      <p:font typeface="Ubuntu Mono"/>
      <p:regular r:id="rId76"/>
      <p:bold r:id="rId77"/>
      <p:italic r:id="rId78"/>
      <p:boldItalic r:id="rId79"/>
    </p:embeddedFont>
    <p:embeddedFont>
      <p:font typeface="Oswald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C32C0DB-63C7-49BA-B2C1-B0654EF835C2}">
  <a:tblStyle styleId="{CC32C0DB-63C7-49BA-B2C1-B0654EF835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swald-regular.fntdata"/><Relationship Id="rId81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Average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UbuntuMono-bold.fntdata"/><Relationship Id="rId32" Type="http://schemas.openxmlformats.org/officeDocument/2006/relationships/slide" Target="slides/slide26.xml"/><Relationship Id="rId76" Type="http://schemas.openxmlformats.org/officeDocument/2006/relationships/font" Target="fonts/UbuntuMono-regular.fntdata"/><Relationship Id="rId35" Type="http://schemas.openxmlformats.org/officeDocument/2006/relationships/slide" Target="slides/slide29.xml"/><Relationship Id="rId79" Type="http://schemas.openxmlformats.org/officeDocument/2006/relationships/font" Target="fonts/UbuntuMono-boldItalic.fntdata"/><Relationship Id="rId34" Type="http://schemas.openxmlformats.org/officeDocument/2006/relationships/slide" Target="slides/slide28.xml"/><Relationship Id="rId78" Type="http://schemas.openxmlformats.org/officeDocument/2006/relationships/font" Target="fonts/UbuntuMono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8bc2a4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8bc2a4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8bc2a4e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8bc2a4e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8bc2a4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8bc2a4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4a1def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4a1def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8bc2a4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8bc2a4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8bc2a4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d8bc2a4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8bc2a4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8bc2a4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e870ada6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e870ada6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870ada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870ada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d9aeaa2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d9aeaa2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e8a126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e8a126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4a1de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4a1de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d9aeaa2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d9aeaa2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d13db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d13db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a26a1b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a26a1b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79f4a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e79f4a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Biases explicit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enough data, bayesian and frequentist likelihoods are equivalent such that priors are “washed out”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9aeaa2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9aeaa2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ede5f6f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ede5f6f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d13db2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fd13db2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d13db2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fd13db2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fd13db2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fd13db2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7ecab40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7ecab40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f2611a09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f2611a09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d9aeaa2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d9aeaa2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f2611a09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f2611a09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f2611a09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f2611a09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de5f6f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de5f6f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ede5f6f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ede5f6f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a26a1b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a26a1b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f4a1def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f4a1def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4a1def2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4a1def2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f2611a09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f2611a09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7ecab4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7ecab4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f4a1def2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f4a1def2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a26a1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da26a1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ede5f6f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ede5f6f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f0e0a17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f0e0a17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da26a1b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da26a1b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da26a1b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da26a1b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da26a1b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da26a1b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Dirty: Multiply Prior by Likelihood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da26a1b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da26a1b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accurate, divide by the likelihood of the data at each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Integral is gnarly, but we can make it equal to 1 to make it disappear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da26a1b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da26a1b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integral equal to one by adding A coefficient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da26a1b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da26a1b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 simplifies massively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7ecab4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d7ecab4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fd13db2f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fd13db2f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 Voila. A function that is easy to import from numpy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da26a1b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da26a1b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da26a1b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da26a1b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da26a1b1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da26a1b1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ee2316b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ee2316b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d9aeaa2d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d9aeaa2d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f0e0a17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f0e0a17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e86858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e86858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fd13db2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fd13db2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a9461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da9461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7ecab4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7ecab4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e870ada6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e870ada6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e8a126f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e8a126f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d7ecab40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d7ecab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a9461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a9461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d7ecab4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d7ecab4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7ecab4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7ecab4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f2611a0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f2611a0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f2611a09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f2611a09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f2611a09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f2611a09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7ecab4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7ecab4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8bc2a4e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8bc2a4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8bc2a4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8bc2a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en.wikipedia.org/wiki/Conjugate_prior#Table_of_conjugate_distributions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eeing-theory.brown.edu/bayesian-inference/index.html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linkedin.com/in/sthornewillve" TargetMode="External"/><Relationship Id="rId4" Type="http://schemas.openxmlformats.org/officeDocument/2006/relationships/hyperlink" Target="https://github.com/SThornewillvE/" TargetMode="External"/><Relationship Id="rId5" Type="http://schemas.openxmlformats.org/officeDocument/2006/relationships/hyperlink" Target="https://twitter.com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Bayesian Statistics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Simon Thornewill von Essen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Analyst, Goodgame Studios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🐍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214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or a more extreme one  given our data 0.001?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36" name="Google Shape;136;p22"/>
          <p:cNvSpPr txBox="1"/>
          <p:nvPr/>
        </p:nvSpPr>
        <p:spPr>
          <a:xfrm>
            <a:off x="4864950" y="149317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8032175" y="3554225"/>
            <a:ext cx="577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❌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3143250"/>
            <a:ext cx="84885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0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4078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If P-value = 0.001 (highly significant), is the probability of getting this result or </a:t>
            </a:r>
            <a:br>
              <a:rPr lang="en-GB" sz="1800"/>
            </a:br>
            <a:r>
              <a:rPr lang="en-GB" sz="1800"/>
              <a:t>a more extreme one  given our data 0.001?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Probability of getting this result </a:t>
            </a:r>
            <a:r>
              <a:rPr lang="en-GB" sz="1800"/>
              <a:t>getting this result or a more extreme one</a:t>
            </a:r>
            <a:r>
              <a:rPr lang="en-GB" sz="1800"/>
              <a:t> </a:t>
            </a:r>
            <a:r>
              <a:rPr lang="en-GB" sz="1800" u="sng"/>
              <a:t>given a null hypothesis (i.e. no difference in experimental groups)</a:t>
            </a:r>
            <a:r>
              <a:rPr lang="en-GB" sz="1800"/>
              <a:t> i</a:t>
            </a:r>
            <a:r>
              <a:rPr lang="en-GB" sz="1800"/>
              <a:t>s 0.001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48" name="Google Shape;148;p23"/>
          <p:cNvSpPr/>
          <p:nvPr/>
        </p:nvSpPr>
        <p:spPr>
          <a:xfrm>
            <a:off x="182136" y="1290957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226536" y="3278582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84350" y="3143250"/>
            <a:ext cx="8407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2.   For a given confidence interval, does the parameter lie within it 95% of the time?</a:t>
            </a:r>
            <a:br>
              <a:rPr lang="en-GB" sz="1800"/>
            </a:br>
            <a:br>
              <a:rPr lang="en-GB" sz="1800"/>
            </a:br>
            <a:r>
              <a:rPr lang="en-GB" sz="1800"/>
              <a:t>	</a:t>
            </a:r>
            <a:r>
              <a:rPr lang="en-GB" sz="1800" u="sng"/>
              <a:t>Intervals of repeated experiments</a:t>
            </a:r>
            <a:r>
              <a:rPr lang="en-GB" sz="1800"/>
              <a:t> will contain the parameter 95% of the  time</a:t>
            </a:r>
            <a:endParaRPr sz="1800"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</a:t>
            </a:r>
            <a:r>
              <a:rPr lang="en-GB"/>
              <a:t>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2140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Frequentism expects that parameters exist and are fixed, the probabilities are the likelihood of our data given these expectations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58" name="Google Shape;158;p24"/>
          <p:cNvSpPr/>
          <p:nvPr/>
        </p:nvSpPr>
        <p:spPr>
          <a:xfrm>
            <a:off x="550181" y="129796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4"/>
          <p:cNvCxnSpPr/>
          <p:nvPr/>
        </p:nvCxnSpPr>
        <p:spPr>
          <a:xfrm>
            <a:off x="4344225" y="210920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/>
        </p:nvSpPr>
        <p:spPr>
          <a:xfrm>
            <a:off x="3922275" y="467720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3604275" y="234602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/>
          <p:nvPr/>
        </p:nvCxnSpPr>
        <p:spPr>
          <a:xfrm>
            <a:off x="3870700" y="257175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3182425" y="304540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 flipH="1" rot="10800000">
            <a:off x="4041300" y="364300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 flipH="1" rot="10800000">
            <a:off x="4151725" y="4386738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3663875" y="383163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3870700" y="4098063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2946075" y="3389688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 txBox="1"/>
          <p:nvPr/>
        </p:nvSpPr>
        <p:spPr>
          <a:xfrm>
            <a:off x="6076000" y="3189725"/>
            <a:ext cx="2449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5690800" y="210920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208375" y="301385"/>
            <a:ext cx="82140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“Wait, wasn’t this was we were doing with </a:t>
            </a:r>
            <a:r>
              <a:rPr lang="en-GB" sz="1800" u="sng"/>
              <a:t>frequentism?”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177" name="Google Shape;177;p25"/>
          <p:cNvSpPr/>
          <p:nvPr/>
        </p:nvSpPr>
        <p:spPr>
          <a:xfrm>
            <a:off x="446856" y="446879"/>
            <a:ext cx="202202" cy="202206"/>
          </a:xfrm>
          <a:custGeom>
            <a:rect b="b" l="l" r="r" t="t"/>
            <a:pathLst>
              <a:path extrusionOk="0" h="461" w="462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5"/>
          <p:cNvCxnSpPr/>
          <p:nvPr/>
        </p:nvCxnSpPr>
        <p:spPr>
          <a:xfrm>
            <a:off x="2760675" y="1258110"/>
            <a:ext cx="0" cy="2568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5"/>
          <p:cNvSpPr txBox="1"/>
          <p:nvPr/>
        </p:nvSpPr>
        <p:spPr>
          <a:xfrm>
            <a:off x="2338725" y="3826110"/>
            <a:ext cx="843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Mean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>
            <a:off x="2020725" y="1494935"/>
            <a:ext cx="1161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2287150" y="172066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1598875" y="2194310"/>
            <a:ext cx="969300" cy="3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5"/>
          <p:cNvCxnSpPr/>
          <p:nvPr/>
        </p:nvCxnSpPr>
        <p:spPr>
          <a:xfrm flipH="1" rot="10800000">
            <a:off x="2457750" y="2791910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5"/>
          <p:cNvCxnSpPr/>
          <p:nvPr/>
        </p:nvCxnSpPr>
        <p:spPr>
          <a:xfrm flipH="1" rot="10800000">
            <a:off x="2568175" y="3535647"/>
            <a:ext cx="754800" cy="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5"/>
          <p:cNvCxnSpPr/>
          <p:nvPr/>
        </p:nvCxnSpPr>
        <p:spPr>
          <a:xfrm>
            <a:off x="2080325" y="298054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5"/>
          <p:cNvCxnSpPr/>
          <p:nvPr/>
        </p:nvCxnSpPr>
        <p:spPr>
          <a:xfrm>
            <a:off x="2287150" y="3246972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1362525" y="25385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5"/>
          <p:cNvSpPr txBox="1"/>
          <p:nvPr/>
        </p:nvSpPr>
        <p:spPr>
          <a:xfrm rot="-5400000">
            <a:off x="-564125" y="2342310"/>
            <a:ext cx="194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Repeated Experiments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9" name="Google Shape;189;p25"/>
          <p:cNvSpPr/>
          <p:nvPr/>
        </p:nvSpPr>
        <p:spPr>
          <a:xfrm rot="10800000">
            <a:off x="792650" y="1258110"/>
            <a:ext cx="385200" cy="2568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22375" y="465504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91" name="Google Shape;191;p25"/>
          <p:cNvCxnSpPr/>
          <p:nvPr/>
        </p:nvCxnSpPr>
        <p:spPr>
          <a:xfrm>
            <a:off x="4174300" y="2357710"/>
            <a:ext cx="6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58251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59879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61433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63654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65652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5"/>
          <p:cNvCxnSpPr/>
          <p:nvPr/>
        </p:nvCxnSpPr>
        <p:spPr>
          <a:xfrm>
            <a:off x="5580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688345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703147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5"/>
          <p:cNvCxnSpPr/>
          <p:nvPr/>
        </p:nvCxnSpPr>
        <p:spPr>
          <a:xfrm>
            <a:off x="74237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5"/>
          <p:cNvCxnSpPr/>
          <p:nvPr/>
        </p:nvCxnSpPr>
        <p:spPr>
          <a:xfrm>
            <a:off x="7246100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77049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6735425" y="2178010"/>
            <a:ext cx="0" cy="359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5"/>
          <p:cNvCxnSpPr/>
          <p:nvPr/>
        </p:nvCxnSpPr>
        <p:spPr>
          <a:xfrm>
            <a:off x="5732875" y="2357697"/>
            <a:ext cx="1820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5"/>
          <p:cNvSpPr txBox="1"/>
          <p:nvPr/>
        </p:nvSpPr>
        <p:spPr>
          <a:xfrm>
            <a:off x="5440175" y="2744760"/>
            <a:ext cx="2590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Given a region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Our parameter will be more or less likely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J. Vanderplas’s 2014 Scipy Talk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 Calibration: Test Learnings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icture of child"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54" y="1179825"/>
            <a:ext cx="5276701" cy="3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723000" y="4425625"/>
            <a:ext cx="7698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Child doesn’t move, your repeated photos contain them 95% of the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Stats Disav. Cont.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data you have is limited?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have relevant and applicable prior information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</a:t>
            </a:r>
            <a:r>
              <a:rPr lang="en-GB"/>
              <a:t>Infinite</a:t>
            </a:r>
            <a:r>
              <a:rPr lang="en-GB"/>
              <a:t>” experiments are not possible? (Cost, feasibility)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Stakeholders have a hard time understanding frequentist logic?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Children never stay still and assuming they do is </a:t>
            </a:r>
            <a:r>
              <a:rPr lang="en-GB"/>
              <a:t>blasphemy</a:t>
            </a:r>
            <a:r>
              <a:rPr lang="en-GB"/>
              <a:t> 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819050" y="251625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361100" y="19464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6470300" y="3071300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855150" y="416927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6943925" y="3629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</a:t>
            </a: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100" y="1368188"/>
            <a:ext cx="3867200" cy="24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25" y="2108938"/>
            <a:ext cx="3402875" cy="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Derivation</a:t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3848375" y="849896"/>
            <a:ext cx="3559750" cy="468250"/>
          </a:xfrm>
          <a:custGeom>
            <a:rect b="b" l="l" r="r" t="t"/>
            <a:pathLst>
              <a:path extrusionOk="0" h="18730" w="142390">
                <a:moveTo>
                  <a:pt x="0" y="14882"/>
                </a:moveTo>
                <a:cubicBezTo>
                  <a:pt x="10706" y="12415"/>
                  <a:pt x="40506" y="-561"/>
                  <a:pt x="64238" y="80"/>
                </a:cubicBezTo>
                <a:cubicBezTo>
                  <a:pt x="87970" y="721"/>
                  <a:pt x="129365" y="15622"/>
                  <a:pt x="142390" y="187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p30"/>
          <p:cNvSpPr txBox="1"/>
          <p:nvPr/>
        </p:nvSpPr>
        <p:spPr>
          <a:xfrm>
            <a:off x="4980675" y="5203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The Same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2161000" y="3218525"/>
            <a:ext cx="1021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∴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4366425" y="2309025"/>
            <a:ext cx="532800" cy="632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63" y="1250650"/>
            <a:ext cx="3402875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123" y="1350325"/>
            <a:ext cx="3402799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326" y="3015798"/>
            <a:ext cx="4098999" cy="9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</a:t>
            </a:r>
            <a:r>
              <a:rPr lang="en-GB"/>
              <a:t> Alternate View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𝜃 </a:t>
            </a:r>
            <a:r>
              <a:rPr lang="en-GB" sz="1800"/>
              <a:t>= Parameter,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X = Data</a:t>
            </a:r>
            <a:endParaRPr sz="1800"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50" y="2318538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7078350" y="3317600"/>
            <a:ext cx="153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normalisation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8258650" y="1801800"/>
            <a:ext cx="599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6530000" y="183395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likelihood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4484250" y="2068600"/>
            <a:ext cx="1032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posterior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720650"/>
            <a:ext cx="42603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“[Bayesian Stats.] is one of those ideas that seems hard when you first encounter it. Then, at some point there is a breakthrough and then it seems obvious.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Once you’ve got it, it’s such a beautiful idea that it changes how you see everything.”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Prof. Allan Downey,</a:t>
            </a:r>
            <a:br>
              <a:rPr lang="en-GB" sz="1400"/>
            </a:br>
            <a:r>
              <a:rPr i="1" lang="en-GB" sz="1400"/>
              <a:t>Data Framed, 2018</a:t>
            </a:r>
            <a:endParaRPr i="1" sz="1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25" y="720660"/>
            <a:ext cx="3702199" cy="370219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9000" stPos="0" sy="-100000" ky="0"/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16776" l="24129" r="20425" t="13725"/>
          <a:stretch/>
        </p:blipFill>
        <p:spPr>
          <a:xfrm>
            <a:off x="7801450" y="3564675"/>
            <a:ext cx="12375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Alternate View</a:t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6475161" y="18200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316175" y="3308100"/>
            <a:ext cx="26718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Problem: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p(X)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rage"/>
              <a:buChar char="●"/>
            </a:pPr>
            <a:r>
              <a:rPr lang="en-GB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to calculate p(𝜃)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987986" y="270037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159636" y="339639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4150200" y="1820025"/>
            <a:ext cx="42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✅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625" y="2022225"/>
            <a:ext cx="4017150" cy="1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Take Previous posterior</a:t>
            </a:r>
            <a:endParaRPr sz="2400"/>
          </a:p>
        </p:txBody>
      </p:sp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50" y="2029613"/>
            <a:ext cx="4017150" cy="10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/>
          <p:nvPr/>
        </p:nvSpPr>
        <p:spPr>
          <a:xfrm>
            <a:off x="8695361" y="18274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11700" y="1152475"/>
            <a:ext cx="401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Your Own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-GB" sz="2400">
                <a:solidFill>
                  <a:schemeClr val="dk2"/>
                </a:solidFill>
              </a:rPr>
              <a:t>Take Previous posterior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50" y="1507613"/>
            <a:ext cx="4510201" cy="270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Problem: Are you Baking your biases into your model?</a:t>
            </a:r>
            <a:endParaRPr sz="2400"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375" y="3059875"/>
            <a:ext cx="2882026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P(𝜃)?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311700" y="1152475"/>
            <a:ext cx="8468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Might as well have your explicit and tangible biases.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As the sample size increases, priors get washed out. (As long as you are “reasonable”)</a:t>
            </a:r>
            <a:endParaRPr sz="1800"/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Low Sample Size: Frequentist Stats is börked anyway, so why not?</a:t>
            </a:r>
            <a:endParaRPr/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 Sample Size: Prior Doesn’t matter</a:t>
            </a:r>
            <a:endParaRPr/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2599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Theorem: How to Calculate P(X)?</a:t>
            </a:r>
            <a:endParaRPr/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Sum over all possible hypotheses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This is the hard part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Can be ignored if comparing inside of the same distribution</a:t>
            </a:r>
            <a:endParaRPr sz="1800"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13" y="3779159"/>
            <a:ext cx="2961338" cy="70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2778800"/>
            <a:ext cx="2961337" cy="8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350" y="1152475"/>
            <a:ext cx="3030149" cy="81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8377136" y="1554820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362600" y="2710925"/>
            <a:ext cx="3540600" cy="1970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311700" y="1152475"/>
            <a:ext cx="856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Doctor’s Diagnosis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are suspicious you have a rare disease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Disease affects 0.1% of the population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Test is 99% accurate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What is the probability you have this disease given that you tested positive?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4" y="2285362"/>
            <a:ext cx="8839200" cy="97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26" y="1137196"/>
            <a:ext cx="53054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67" y="3546313"/>
            <a:ext cx="768667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Doctor’s Diagnosis</a:t>
            </a:r>
            <a:endParaRPr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311700" y="1152475"/>
            <a:ext cx="8567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Doctor’s Diagnosis: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Works out to be roughly 9% chance of having disease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Rate is lower than expected because disease is so rare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99% is a high accuracy, but not </a:t>
            </a:r>
            <a:r>
              <a:rPr i="1" lang="en-GB" sz="1400"/>
              <a:t>that</a:t>
            </a:r>
            <a:r>
              <a:rPr lang="en-GB" sz="1400"/>
              <a:t> high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Application: Think about this example next time you build a classifier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Monty Hall Problem: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Pick Door 1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Monty opens door 2</a:t>
            </a:r>
            <a:r>
              <a:rPr i="1" lang="en-GB" sz="1400"/>
              <a:t> </a:t>
            </a:r>
            <a:r>
              <a:rPr lang="en-GB" sz="1400" u="sng"/>
              <a:t>to reveal a goat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Should you switch to door 3?</a:t>
            </a:r>
            <a:endParaRPr/>
          </a:p>
        </p:txBody>
      </p:sp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5580150" y="3581950"/>
            <a:ext cx="2686450" cy="831500"/>
          </a:xfrm>
          <a:custGeom>
            <a:rect b="b" l="l" r="r" t="t"/>
            <a:pathLst>
              <a:path extrusionOk="0" h="33260" w="107458">
                <a:moveTo>
                  <a:pt x="0" y="31971"/>
                </a:moveTo>
                <a:cubicBezTo>
                  <a:pt x="14061" y="31724"/>
                  <a:pt x="66458" y="35820"/>
                  <a:pt x="84368" y="30491"/>
                </a:cubicBezTo>
                <a:cubicBezTo>
                  <a:pt x="102278" y="25163"/>
                  <a:pt x="103610" y="5082"/>
                  <a:pt x="1074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3" name="Google Shape;353;p41"/>
          <p:cNvSpPr/>
          <p:nvPr/>
        </p:nvSpPr>
        <p:spPr>
          <a:xfrm>
            <a:off x="8188436" y="3966245"/>
            <a:ext cx="202203" cy="202206"/>
          </a:xfrm>
          <a:custGeom>
            <a:rect b="b" l="l" r="r" t="t"/>
            <a:pathLst>
              <a:path extrusionOk="0" h="461" w="461">
                <a:moveTo>
                  <a:pt x="231" y="9"/>
                </a:moveTo>
                <a:lnTo>
                  <a:pt x="231" y="9"/>
                </a:lnTo>
                <a:cubicBezTo>
                  <a:pt x="97" y="9"/>
                  <a:pt x="0" y="106"/>
                  <a:pt x="0" y="239"/>
                </a:cubicBezTo>
                <a:cubicBezTo>
                  <a:pt x="0" y="363"/>
                  <a:pt x="106" y="460"/>
                  <a:pt x="231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1" y="9"/>
                </a:cubicBezTo>
                <a:close/>
                <a:moveTo>
                  <a:pt x="231" y="372"/>
                </a:moveTo>
                <a:lnTo>
                  <a:pt x="231" y="372"/>
                </a:lnTo>
                <a:cubicBezTo>
                  <a:pt x="221" y="372"/>
                  <a:pt x="221" y="372"/>
                  <a:pt x="221" y="372"/>
                </a:cubicBezTo>
                <a:cubicBezTo>
                  <a:pt x="204" y="372"/>
                  <a:pt x="195" y="354"/>
                  <a:pt x="195" y="336"/>
                </a:cubicBezTo>
                <a:cubicBezTo>
                  <a:pt x="195" y="319"/>
                  <a:pt x="204" y="301"/>
                  <a:pt x="231" y="301"/>
                </a:cubicBezTo>
                <a:lnTo>
                  <a:pt x="231" y="301"/>
                </a:lnTo>
                <a:cubicBezTo>
                  <a:pt x="248" y="310"/>
                  <a:pt x="257" y="319"/>
                  <a:pt x="257" y="336"/>
                </a:cubicBezTo>
                <a:cubicBezTo>
                  <a:pt x="257" y="363"/>
                  <a:pt x="248" y="372"/>
                  <a:pt x="231" y="372"/>
                </a:cubicBezTo>
                <a:close/>
                <a:moveTo>
                  <a:pt x="310" y="213"/>
                </a:moveTo>
                <a:lnTo>
                  <a:pt x="310" y="213"/>
                </a:lnTo>
                <a:cubicBezTo>
                  <a:pt x="301" y="213"/>
                  <a:pt x="293" y="221"/>
                  <a:pt x="284" y="230"/>
                </a:cubicBezTo>
                <a:cubicBezTo>
                  <a:pt x="266" y="248"/>
                  <a:pt x="266" y="248"/>
                  <a:pt x="266" y="248"/>
                </a:cubicBezTo>
                <a:cubicBezTo>
                  <a:pt x="257" y="248"/>
                  <a:pt x="257" y="257"/>
                  <a:pt x="257" y="257"/>
                </a:cubicBezTo>
                <a:cubicBezTo>
                  <a:pt x="248" y="266"/>
                  <a:pt x="248" y="266"/>
                  <a:pt x="248" y="274"/>
                </a:cubicBezTo>
                <a:lnTo>
                  <a:pt x="248" y="274"/>
                </a:lnTo>
                <a:cubicBezTo>
                  <a:pt x="195" y="274"/>
                  <a:pt x="195" y="274"/>
                  <a:pt x="195" y="274"/>
                </a:cubicBezTo>
                <a:lnTo>
                  <a:pt x="195" y="274"/>
                </a:lnTo>
                <a:cubicBezTo>
                  <a:pt x="195" y="257"/>
                  <a:pt x="195" y="248"/>
                  <a:pt x="204" y="230"/>
                </a:cubicBezTo>
                <a:cubicBezTo>
                  <a:pt x="221" y="221"/>
                  <a:pt x="248" y="204"/>
                  <a:pt x="248" y="204"/>
                </a:cubicBezTo>
                <a:lnTo>
                  <a:pt x="257" y="195"/>
                </a:lnTo>
                <a:cubicBezTo>
                  <a:pt x="257" y="185"/>
                  <a:pt x="266" y="176"/>
                  <a:pt x="266" y="176"/>
                </a:cubicBezTo>
                <a:cubicBezTo>
                  <a:pt x="266" y="168"/>
                  <a:pt x="257" y="160"/>
                  <a:pt x="257" y="150"/>
                </a:cubicBezTo>
                <a:cubicBezTo>
                  <a:pt x="248" y="141"/>
                  <a:pt x="240" y="141"/>
                  <a:pt x="231" y="141"/>
                </a:cubicBezTo>
                <a:cubicBezTo>
                  <a:pt x="221" y="141"/>
                  <a:pt x="213" y="141"/>
                  <a:pt x="204" y="150"/>
                </a:cubicBezTo>
                <a:cubicBezTo>
                  <a:pt x="195" y="160"/>
                  <a:pt x="195" y="168"/>
                  <a:pt x="195" y="176"/>
                </a:cubicBezTo>
                <a:cubicBezTo>
                  <a:pt x="195" y="185"/>
                  <a:pt x="195" y="185"/>
                  <a:pt x="195" y="185"/>
                </a:cubicBezTo>
                <a:cubicBezTo>
                  <a:pt x="142" y="185"/>
                  <a:pt x="142" y="185"/>
                  <a:pt x="142" y="185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41"/>
                  <a:pt x="150" y="123"/>
                  <a:pt x="177" y="106"/>
                </a:cubicBezTo>
                <a:cubicBezTo>
                  <a:pt x="186" y="97"/>
                  <a:pt x="204" y="97"/>
                  <a:pt x="231" y="97"/>
                </a:cubicBezTo>
                <a:cubicBezTo>
                  <a:pt x="257" y="97"/>
                  <a:pt x="275" y="97"/>
                  <a:pt x="293" y="115"/>
                </a:cubicBezTo>
                <a:cubicBezTo>
                  <a:pt x="310" y="123"/>
                  <a:pt x="319" y="141"/>
                  <a:pt x="319" y="168"/>
                </a:cubicBezTo>
                <a:cubicBezTo>
                  <a:pt x="319" y="185"/>
                  <a:pt x="319" y="195"/>
                  <a:pt x="310" y="213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5091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</a:t>
            </a: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363" name="Google Shape;363;p42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281925"/>
                <a:gridCol w="17072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50913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374" name="Google Shape;374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3026" y="1293175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771031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43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386" name="Google Shape;386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1663" y="1386450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771031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4923450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3" name="Google Shape;393;p44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graphicFrame>
        <p:nvGraphicFramePr>
          <p:cNvPr id="399" name="Google Shape;399;p45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216675"/>
                <a:gridCol w="2095275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rgbClr val="9E9E9E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0" name="Google Shape;400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b="0" l="0" r="0" t="35111"/>
          <a:stretch/>
        </p:blipFill>
        <p:spPr>
          <a:xfrm>
            <a:off x="4832400" y="2050971"/>
            <a:ext cx="3999899" cy="15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90088" y="1386450"/>
            <a:ext cx="1181376" cy="6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/>
          <p:nvPr/>
        </p:nvSpPr>
        <p:spPr>
          <a:xfrm>
            <a:off x="5143500" y="3759575"/>
            <a:ext cx="547500" cy="85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5"/>
          <p:cNvPicPr preferRelativeResize="0"/>
          <p:nvPr/>
        </p:nvPicPr>
        <p:blipFill rotWithShape="1">
          <a:blip r:embed="rId3">
            <a:alphaModFix amt="50000"/>
          </a:blip>
          <a:srcRect b="66078" l="0" r="75309" t="-2869"/>
          <a:stretch/>
        </p:blipFill>
        <p:spPr>
          <a:xfrm>
            <a:off x="4923450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66078" l="0" r="75309" t="-2869"/>
          <a:stretch/>
        </p:blipFill>
        <p:spPr>
          <a:xfrm>
            <a:off x="6338563" y="1199900"/>
            <a:ext cx="987576" cy="8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11" name="Google Shape;411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12" name="Google Shape;412;p46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447800"/>
                <a:gridCol w="1447800"/>
                <a:gridCol w="17425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</a:t>
            </a:r>
            <a:r>
              <a:rPr lang="en-GB"/>
              <a:t>Monty Hall Problem</a:t>
            </a:r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421025" y="4561075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* This is the Dot Product of p(𝜃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 and p(X | 𝜃</a:t>
            </a:r>
            <a:r>
              <a:rPr baseline="-25000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479831" y="3409246"/>
            <a:ext cx="1389843" cy="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4819774" y="3356550"/>
            <a:ext cx="1614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1/6</a:t>
            </a: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+ 0 + 2/6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3/6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= 1/2 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1" name="Google Shape;421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422" name="Google Shape;422;p47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446225"/>
                <a:gridCol w="1446225"/>
                <a:gridCol w="1740625"/>
                <a:gridCol w="16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Monty Hall Problem</a:t>
            </a:r>
            <a:endParaRPr/>
          </a:p>
        </p:txBody>
      </p:sp>
      <p:sp>
        <p:nvSpPr>
          <p:cNvPr id="428" name="Google Shape;428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9" name="Google Shape;429;p48"/>
          <p:cNvSpPr txBox="1"/>
          <p:nvPr/>
        </p:nvSpPr>
        <p:spPr>
          <a:xfrm>
            <a:off x="285950" y="3479300"/>
            <a:ext cx="6075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Key to problem: 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Monty does not choose doors at random and so opening a door provides you with information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“Table Method” </a:t>
            </a: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from A. Downey’s </a:t>
            </a:r>
            <a:r>
              <a:rPr i="1"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Think Bayes</a:t>
            </a:r>
            <a:endParaRPr i="1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31" name="Google Shape;431;p48"/>
          <p:cNvGraphicFramePr/>
          <p:nvPr/>
        </p:nvGraphicFramePr>
        <p:xfrm>
          <a:off x="311700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446225"/>
                <a:gridCol w="1446225"/>
                <a:gridCol w="1740625"/>
                <a:gridCol w="1614450"/>
                <a:gridCol w="1614450"/>
              </a:tblGrid>
              <a:tr h="35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1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Car Behind 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1/3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2/6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2/3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37" name="Google Shape;43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/>
              <a:t>You see a train labeled 60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was the probability of seeing 60 given that you saw it?</a:t>
            </a:r>
            <a:endParaRPr sz="1800"/>
          </a:p>
        </p:txBody>
      </p:sp>
      <p:sp>
        <p:nvSpPr>
          <p:cNvPr id="438" name="Google Shape;438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9" name="Google Shape;4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75" y="1355150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graphicFrame>
        <p:nvGraphicFramePr>
          <p:cNvPr id="445" name="Google Shape;445;p50"/>
          <p:cNvGraphicFramePr/>
          <p:nvPr/>
        </p:nvGraphicFramePr>
        <p:xfrm>
          <a:off x="311700" y="13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{CC32C0DB-63C7-49BA-B2C1-B0654EF835C2}</a:tableStyleId>
              </a:tblPr>
              <a:tblGrid>
                <a:gridCol w="1446200"/>
                <a:gridCol w="1446200"/>
                <a:gridCol w="1740625"/>
                <a:gridCol w="1614450"/>
                <a:gridCol w="1614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Hypothesis i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p(𝜃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Likelihood p(X | 𝜃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Prior * Likelihood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Posterior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Train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baseline="-25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1/(6*10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...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 Trains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1/10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</a:t>
                      </a:r>
                      <a:endParaRPr baseline="30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r>
                        <a:rPr baseline="-25000" lang="en-GB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1000</a:t>
                      </a:r>
                      <a:endParaRPr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46" name="Google Shape;446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4944725" y="4218425"/>
            <a:ext cx="111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𝚺 = P(Train)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53" name="Google Shape;453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13" y="1585913"/>
            <a:ext cx="42195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Coin Toss: Classical Est.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Coin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H    T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0.5    0.5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Train Analysis</a:t>
            </a:r>
            <a:endParaRPr/>
          </a:p>
        </p:txBody>
      </p:sp>
      <p:sp>
        <p:nvSpPr>
          <p:cNvPr id="460" name="Google Shape;460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change priors?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br>
              <a:rPr lang="en-GB" sz="1800"/>
            </a:b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if we increase the max number of trains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Posterior changes</a:t>
            </a:r>
            <a:endParaRPr sz="1800"/>
          </a:p>
        </p:txBody>
      </p:sp>
      <p:sp>
        <p:nvSpPr>
          <p:cNvPr id="461" name="Google Shape;461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0" y="1541550"/>
            <a:ext cx="4397050" cy="26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 txBox="1"/>
          <p:nvPr/>
        </p:nvSpPr>
        <p:spPr>
          <a:xfrm>
            <a:off x="185025" y="46550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Example from A. Downey’s “Think Bayes”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64" name="Google Shape;464;p52"/>
          <p:cNvGrpSpPr/>
          <p:nvPr/>
        </p:nvGrpSpPr>
        <p:grpSpPr>
          <a:xfrm>
            <a:off x="5112755" y="819372"/>
            <a:ext cx="1507620" cy="1130578"/>
            <a:chOff x="5112755" y="819372"/>
            <a:chExt cx="1507620" cy="1130578"/>
          </a:xfrm>
        </p:grpSpPr>
        <p:cxnSp>
          <p:nvCxnSpPr>
            <p:cNvPr id="465" name="Google Shape;465;p52"/>
            <p:cNvCxnSpPr/>
            <p:nvPr/>
          </p:nvCxnSpPr>
          <p:spPr>
            <a:xfrm>
              <a:off x="5334013" y="1073350"/>
              <a:ext cx="0" cy="87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6" name="Google Shape;466;p52"/>
            <p:cNvCxnSpPr/>
            <p:nvPr/>
          </p:nvCxnSpPr>
          <p:spPr>
            <a:xfrm>
              <a:off x="6169738" y="1073350"/>
              <a:ext cx="0" cy="87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67" name="Google Shape;467;p52"/>
            <p:cNvSpPr txBox="1"/>
            <p:nvPr/>
          </p:nvSpPr>
          <p:spPr>
            <a:xfrm>
              <a:off x="5112755" y="819372"/>
              <a:ext cx="5487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9E9E9E"/>
                  </a:solidFill>
                  <a:latin typeface="Average"/>
                  <a:ea typeface="Average"/>
                  <a:cs typeface="Average"/>
                  <a:sym typeface="Average"/>
                </a:rPr>
                <a:t>MLE</a:t>
              </a:r>
              <a:endParaRPr sz="9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468" name="Google Shape;468;p52"/>
            <p:cNvSpPr txBox="1"/>
            <p:nvPr/>
          </p:nvSpPr>
          <p:spPr>
            <a:xfrm>
              <a:off x="5805275" y="819375"/>
              <a:ext cx="8151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9E9E9E"/>
                  </a:solidFill>
                  <a:latin typeface="Average"/>
                  <a:ea typeface="Average"/>
                  <a:cs typeface="Average"/>
                  <a:sym typeface="Average"/>
                </a:rPr>
                <a:t>Expectation</a:t>
              </a:r>
              <a:endParaRPr sz="9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1 - Discrete Case Recap</a:t>
            </a:r>
            <a:endParaRPr/>
          </a:p>
        </p:txBody>
      </p:sp>
      <p:sp>
        <p:nvSpPr>
          <p:cNvPr id="474" name="Google Shape;474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Remember the table calculation!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</a:t>
            </a:r>
            <a:r>
              <a:rPr lang="en-GB" sz="1800"/>
              <a:t>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13"/>
            <a:ext cx="4090074" cy="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AB Testing Revisited: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Two variants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is the probability of A being better than B?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Time for Bayesian Statistics!</a:t>
            </a:r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122" y="1354750"/>
            <a:ext cx="2882251" cy="26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1" name="Google Shape;491;p55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Challenges w/ Freq. AB Tests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needs to reach pre-defined sample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adjust α for multiple tests (</a:t>
            </a:r>
            <a:r>
              <a:rPr lang="en-GB"/>
              <a:t>Bonferroni</a:t>
            </a:r>
            <a:r>
              <a:rPr lang="en-GB"/>
              <a:t> Corrections)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start accepting null hypotheses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only reject/fail to reject null hypothesis, (leads to p-hacking)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peek at tests before tests are over, (moar p-hacking)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AB Test</a:t>
            </a:r>
            <a:r>
              <a:rPr lang="en-GB" sz="1800"/>
              <a:t>: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people randomly placed in control/test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conversions (1/0)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our Likelihood?</a:t>
            </a:r>
            <a:endParaRPr/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Bernoulli</a:t>
            </a:r>
            <a:endParaRPr/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650" y="2610775"/>
            <a:ext cx="4295649" cy="4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Prior?</a:t>
            </a:r>
            <a:r>
              <a:rPr lang="en-GB" sz="1800"/>
              <a:t>: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Uninformed Prior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distribution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Represented by </a:t>
            </a:r>
            <a:br>
              <a:rPr lang="en-GB"/>
            </a:br>
            <a:r>
              <a:rPr lang="en-GB"/>
              <a:t>Indicator Function</a:t>
            </a:r>
            <a:endParaRPr/>
          </a:p>
        </p:txBody>
      </p:sp>
      <p:pic>
        <p:nvPicPr>
          <p:cNvPr id="506" name="Google Shape;5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5" y="1275425"/>
            <a:ext cx="3029696" cy="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035750"/>
            <a:ext cx="4178650" cy="2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4310"/>
            <a:ext cx="8839200" cy="81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870488"/>
            <a:ext cx="8839200" cy="149131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28" name="Google Shape;5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125"/>
            <a:ext cx="8839200" cy="12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0"/>
          <p:cNvSpPr/>
          <p:nvPr/>
        </p:nvSpPr>
        <p:spPr>
          <a:xfrm>
            <a:off x="2124000" y="2656850"/>
            <a:ext cx="7698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0"/>
          <p:cNvSpPr/>
          <p:nvPr/>
        </p:nvSpPr>
        <p:spPr>
          <a:xfrm>
            <a:off x="3485725" y="2656850"/>
            <a:ext cx="392400" cy="572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60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52400" y="4386244"/>
            <a:ext cx="3473844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38" name="Google Shape;5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917600"/>
            <a:ext cx="8839201" cy="71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1"/>
          <p:cNvPicPr preferRelativeResize="0"/>
          <p:nvPr/>
        </p:nvPicPr>
        <p:blipFill rotWithShape="1">
          <a:blip r:embed="rId4">
            <a:alphaModFix/>
          </a:blip>
          <a:srcRect b="0" l="35745" r="0" t="0"/>
          <a:stretch/>
        </p:blipFill>
        <p:spPr>
          <a:xfrm>
            <a:off x="1990803" y="2917175"/>
            <a:ext cx="2938751" cy="5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Dice: Classical Est.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Dice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--------------------------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|    |    |    |    |    |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1    2    3    4    5    6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 Mono"/>
                <a:ea typeface="Ubuntu Mono"/>
                <a:cs typeface="Ubuntu Mono"/>
                <a:sym typeface="Ubuntu Mono"/>
              </a:rPr>
              <a:t>0.16 0.16 0.16 0.16 0.16 0.16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</a:t>
            </a:r>
            <a:endParaRPr/>
          </a:p>
        </p:txBody>
      </p:sp>
      <p:pic>
        <p:nvPicPr>
          <p:cNvPr id="546" name="Google Shape;5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2014263"/>
            <a:ext cx="4573458" cy="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7725"/>
            <a:ext cx="2933700" cy="1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333" y="2630550"/>
            <a:ext cx="1928667" cy="251294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A61C00"/>
                </a:solidFill>
              </a:rPr>
              <a:t>‹#›</a:t>
            </a:fld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55" name="Google Shape;555;p6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Beta distribution is example of conj. Prior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it and you will get the same distribution in posterior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Once the math is done, never do it again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Update functions using data as it appears</a:t>
            </a:r>
            <a:endParaRPr/>
          </a:p>
        </p:txBody>
      </p:sp>
      <p:pic>
        <p:nvPicPr>
          <p:cNvPr id="556" name="Google Shape;5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311275"/>
            <a:ext cx="4260301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8" name="Google Shape;558;p63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See more Conj. Priors in U. of Santa Cruz’s Coursera Course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64" name="Google Shape;564;p64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65" name="Google Shape;56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838"/>
            <a:ext cx="8839200" cy="59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72" name="Google Shape;572;p65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https://en.wikipedia.org/wiki/Conjugate_prior#Table_of_conjugate_distributions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(Just Google “conjugate priors table wikipedia”)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73" name="Google Shape;573;p65"/>
          <p:cNvGrpSpPr/>
          <p:nvPr/>
        </p:nvGrpSpPr>
        <p:grpSpPr>
          <a:xfrm>
            <a:off x="152400" y="2017888"/>
            <a:ext cx="8839203" cy="1107731"/>
            <a:chOff x="152400" y="1170125"/>
            <a:chExt cx="8839203" cy="1107731"/>
          </a:xfrm>
        </p:grpSpPr>
        <p:pic>
          <p:nvPicPr>
            <p:cNvPr id="574" name="Google Shape;5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8839202" cy="657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980204"/>
              <a:ext cx="8839203" cy="297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6" name="Google Shape;576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How!?: Part 2 - Continuous Case Recap</a:t>
            </a:r>
            <a:endParaRPr/>
          </a:p>
        </p:txBody>
      </p:sp>
      <p:sp>
        <p:nvSpPr>
          <p:cNvPr id="582" name="Google Shape;582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Pick Prior (Often Uniform)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Multiply by Frequentist Likelihood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Divide by Normalisation constant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Integral over all possible hypotheses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(Tips and tricks may be required)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If you’re lucky, you can use a conjugate prior for updates</a:t>
            </a:r>
            <a:endParaRPr/>
          </a:p>
        </p:txBody>
      </p:sp>
      <p:sp>
        <p:nvSpPr>
          <p:cNvPr id="583" name="Google Shape;583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4" name="Google Shape;5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1125"/>
            <a:ext cx="3737588" cy="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Conjugate Priors</a:t>
            </a:r>
            <a:endParaRPr/>
          </a:p>
        </p:txBody>
      </p:sp>
      <p:sp>
        <p:nvSpPr>
          <p:cNvPr id="590" name="Google Shape;590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1" name="Google Shape;591;p67"/>
          <p:cNvSpPr txBox="1"/>
          <p:nvPr/>
        </p:nvSpPr>
        <p:spPr>
          <a:xfrm>
            <a:off x="73975" y="4551450"/>
            <a:ext cx="73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https://seeing-theory.brown.edu/bayesian-inference/index.html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597" name="Google Shape;597;p68"/>
          <p:cNvSpPr txBox="1"/>
          <p:nvPr>
            <p:ph idx="1" type="body"/>
          </p:nvPr>
        </p:nvSpPr>
        <p:spPr>
          <a:xfrm>
            <a:off x="311700" y="1152475"/>
            <a:ext cx="817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Do we calculate P-values now?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need, just calculate P(𝜃</a:t>
            </a:r>
            <a:r>
              <a:rPr baseline="-25000" lang="en-GB"/>
              <a:t>2</a:t>
            </a:r>
            <a:r>
              <a:rPr lang="en-GB"/>
              <a:t> &gt; 𝜃</a:t>
            </a:r>
            <a:r>
              <a:rPr baseline="-25000" lang="en-GB"/>
              <a:t>1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Takes some calculation, but the result is nicer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Can we peek at results or stop at any time?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Yes!</a:t>
            </a:r>
            <a:endParaRPr/>
          </a:p>
        </p:txBody>
      </p:sp>
      <p:sp>
        <p:nvSpPr>
          <p:cNvPr id="598" name="Google Shape;598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9" name="Google Shape;599;p68"/>
          <p:cNvSpPr txBox="1"/>
          <p:nvPr/>
        </p:nvSpPr>
        <p:spPr>
          <a:xfrm>
            <a:off x="185025" y="4655050"/>
            <a:ext cx="558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Nora Neumann @ Pydata 2016 on YouTube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Posteriors - What Now?</a:t>
            </a:r>
            <a:endParaRPr/>
          </a:p>
        </p:txBody>
      </p:sp>
      <p:sp>
        <p:nvSpPr>
          <p:cNvPr id="605" name="Google Shape;605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6" name="Google Shape;606;p69"/>
          <p:cNvSpPr txBox="1"/>
          <p:nvPr/>
        </p:nvSpPr>
        <p:spPr>
          <a:xfrm>
            <a:off x="185025" y="4655050"/>
            <a:ext cx="813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from 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Vincenzo Lavorini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@ “Bayesian A/B Testing with Python: the easy guide” Towards Data Science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07" name="Google Shape;6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017725"/>
            <a:ext cx="3417107" cy="3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282" y="1017725"/>
            <a:ext cx="3332526" cy="33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 AB Testing</a:t>
            </a:r>
            <a:endParaRPr/>
          </a:p>
        </p:txBody>
      </p:sp>
      <p:sp>
        <p:nvSpPr>
          <p:cNvPr id="614" name="Google Shape;614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48700" y="28492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Steeper learning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Integrals are hard (MCMC computationally expensive)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Criticisms of being less “objective” due to use of priors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Point estimates become the same as frequentist estimations with high sample sizes</a:t>
            </a:r>
            <a:endParaRPr/>
          </a:p>
        </p:txBody>
      </p:sp>
      <p:sp>
        <p:nvSpPr>
          <p:cNvPr id="620" name="Google Shape;62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</a:t>
            </a:r>
            <a:r>
              <a:rPr lang="en-GB"/>
              <a:t> Stats</a:t>
            </a:r>
            <a:endParaRPr/>
          </a:p>
        </p:txBody>
      </p:sp>
      <p:sp>
        <p:nvSpPr>
          <p:cNvPr id="621" name="Google Shape;621;p71"/>
          <p:cNvSpPr txBox="1"/>
          <p:nvPr>
            <p:ph idx="1" type="body"/>
          </p:nvPr>
        </p:nvSpPr>
        <p:spPr>
          <a:xfrm>
            <a:off x="311700" y="11116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Estimation in the case of little data (specific circumstances)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Parameters are distributions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Probabilistic answers answer questions people tend to have</a:t>
            </a:r>
            <a:endParaRPr/>
          </a:p>
        </p:txBody>
      </p:sp>
      <p:sp>
        <p:nvSpPr>
          <p:cNvPr id="622" name="Google Shape;622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3137750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must be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Often created overly simplified models when applied to complex phenomena </a:t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Stats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Outcomes are 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Outcomes are assumed to be equally likely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21663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Fast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understand</a:t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28" name="Google Shape;628;p72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9" name="Google Shape;629;p72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0" name="Google Shape;630;p72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1" name="Google Shape;631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637" name="Google Shape;637;p73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Classical: By considering equal outcomes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8" name="Google Shape;638;p73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Frequentist: Relative Frequency over time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9" name="Google Shape;639;p73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Bayesian: By quantifying our uncertainties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0" name="Google Shape;640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1" name="Google Shape;641;p73"/>
          <p:cNvSpPr txBox="1"/>
          <p:nvPr/>
        </p:nvSpPr>
        <p:spPr>
          <a:xfrm>
            <a:off x="1255900" y="261760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2" name="Google Shape;642;p73"/>
          <p:cNvSpPr txBox="1"/>
          <p:nvPr>
            <p:ph idx="1" type="body"/>
          </p:nvPr>
        </p:nvSpPr>
        <p:spPr>
          <a:xfrm>
            <a:off x="311700" y="32159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There is only one field of statistics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“Call to Action”</a:t>
            </a:r>
            <a:endParaRPr/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Understanding Bayes vs Freq. is key to understanding a lot of the field stats</a:t>
            </a:r>
            <a:endParaRPr u="sng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Beginner scientists: Check my sources as a jump off point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Experienced scientists: Come and tell me how you applied this knowledge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Decision-makers: Be aware of these kinds of analyses and when the strengths benefit your use-case</a:t>
            </a:r>
            <a:endParaRPr/>
          </a:p>
        </p:txBody>
      </p:sp>
      <p:sp>
        <p:nvSpPr>
          <p:cNvPr id="649" name="Google Shape;649;p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5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Mathematical Understanding: 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Stats: From Concept to Data Analysis”,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U of Santa Cruz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Intuition between Bayesianism &amp; Frequentism: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“Frequentism and Bayesianism”,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Scipy - Jake Vander Plas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Examples of Real World Applications: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“Think Bayes”,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Allan Downey</a:t>
            </a:r>
            <a:r>
              <a:rPr lang="en-GB" sz="1200"/>
              <a:t> </a:t>
            </a:r>
            <a:br>
              <a:rPr i="1" lang="en-GB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Further reading into MCMC and pyMC:</a:t>
            </a:r>
            <a:br>
              <a:rPr lang="en-GB" sz="1400"/>
            </a:br>
            <a:r>
              <a:rPr lang="en-GB" sz="1400"/>
              <a:t>	</a:t>
            </a:r>
            <a:r>
              <a:rPr lang="en-GB" sz="1200"/>
              <a:t>“Bayesian Methods for Hackers”,</a:t>
            </a:r>
            <a:br>
              <a:rPr lang="en-GB" sz="1200"/>
            </a:br>
            <a:r>
              <a:rPr lang="en-GB" sz="1200"/>
              <a:t>	</a:t>
            </a:r>
            <a:r>
              <a:rPr i="1" lang="en-GB" sz="1200"/>
              <a:t>Cameron Davidson-Pilon</a:t>
            </a:r>
            <a:endParaRPr sz="1200"/>
          </a:p>
        </p:txBody>
      </p:sp>
      <p:sp>
        <p:nvSpPr>
          <p:cNvPr id="656" name="Google Shape;656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Slides on Github</a:t>
            </a:r>
            <a:endParaRPr/>
          </a:p>
        </p:txBody>
      </p:sp>
      <p:sp>
        <p:nvSpPr>
          <p:cNvPr id="662" name="Google Shape;662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https://cutt.ly/zGqux9</a:t>
            </a:r>
            <a:endParaRPr/>
          </a:p>
        </p:txBody>
      </p:sp>
      <p:pic>
        <p:nvPicPr>
          <p:cNvPr id="663" name="Google Shape;6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725" y="1870900"/>
            <a:ext cx="2375850" cy="2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5" name="Google Shape;6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1474600"/>
            <a:ext cx="4434734" cy="27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Fin!</a:t>
            </a:r>
            <a:endParaRPr/>
          </a:p>
        </p:txBody>
      </p:sp>
      <p:sp>
        <p:nvSpPr>
          <p:cNvPr id="671" name="Google Shape;671;p7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chemeClr val="lt2"/>
                </a:highlight>
                <a:latin typeface="Ubuntu Mono"/>
                <a:ea typeface="Ubuntu Mono"/>
                <a:cs typeface="Ubuntu Mono"/>
                <a:sym typeface="Ubuntu Mono"/>
              </a:rPr>
              <a:t>@sthornewillve</a:t>
            </a:r>
            <a:endParaRPr/>
          </a:p>
        </p:txBody>
      </p:sp>
      <p:sp>
        <p:nvSpPr>
          <p:cNvPr id="672" name="Google Shape;672;p77">
            <a:hlinkClick r:id="rId3"/>
          </p:cNvPr>
          <p:cNvSpPr/>
          <p:nvPr/>
        </p:nvSpPr>
        <p:spPr>
          <a:xfrm>
            <a:off x="4056687" y="3662678"/>
            <a:ext cx="254072" cy="249416"/>
          </a:xfrm>
          <a:custGeom>
            <a:rect b="b" l="l" r="r" t="t"/>
            <a:pathLst>
              <a:path extrusionOk="0" h="471" w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7">
            <a:hlinkClick r:id="rId4"/>
          </p:cNvPr>
          <p:cNvSpPr/>
          <p:nvPr/>
        </p:nvSpPr>
        <p:spPr>
          <a:xfrm>
            <a:off x="4833264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7">
            <a:hlinkClick r:id="rId5"/>
          </p:cNvPr>
          <p:cNvSpPr/>
          <p:nvPr/>
        </p:nvSpPr>
        <p:spPr>
          <a:xfrm>
            <a:off x="4444985" y="3662685"/>
            <a:ext cx="254071" cy="249413"/>
          </a:xfrm>
          <a:custGeom>
            <a:rect b="b" l="l" r="r" t="t"/>
            <a:pathLst>
              <a:path extrusionOk="0" h="471" w="480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646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Confidence Intervals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Confidence Interval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From sample mean and standard deviation, calculate an interval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Upon repeated experiments, intervals contain the true parameter x% of the time</a:t>
            </a:r>
            <a:endParaRPr sz="1800"/>
          </a:p>
        </p:txBody>
      </p:sp>
      <p:sp>
        <p:nvSpPr>
          <p:cNvPr id="681" name="Google Shape;681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2" name="Google Shape;6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Confidence Intervals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CI Intuition</a:t>
            </a:r>
            <a:r>
              <a:rPr lang="en-GB" sz="1800"/>
              <a:t>: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bootstrap CI n times -&gt; intervals would contain the mean of population 95% of the time</a:t>
            </a:r>
            <a:endParaRPr/>
          </a:p>
        </p:txBody>
      </p:sp>
      <p:sp>
        <p:nvSpPr>
          <p:cNvPr id="689" name="Google Shape;689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0" name="Google Shape;6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3" y="1904375"/>
            <a:ext cx="3999900" cy="1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Est.: P-Values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P-value</a:t>
            </a:r>
            <a:r>
              <a:rPr lang="en-GB" sz="1800"/>
              <a:t>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Probability of seeing data given a parameter</a:t>
            </a:r>
            <a:endParaRPr sz="1800"/>
          </a:p>
        </p:txBody>
      </p:sp>
      <p:pic>
        <p:nvPicPr>
          <p:cNvPr id="697" name="Google Shape;6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17288"/>
            <a:ext cx="3999899" cy="21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 we estimate probability?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7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 strike="sng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Classical</a:t>
            </a:r>
            <a:endParaRPr sz="3000" strike="sng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75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Frequentist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23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Bayesian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567150" y="1857550"/>
            <a:ext cx="4410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Take measurements over time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verage"/>
              <a:buChar char="●"/>
            </a:pPr>
            <a:r>
              <a:rPr lang="en-GB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Measurements will eventually approximate the parameter we want to measure</a:t>
            </a:r>
            <a:endParaRPr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rot="10800000">
            <a:off x="3004750" y="2061675"/>
            <a:ext cx="6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Est.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452371"/>
            <a:ext cx="3999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Check to see if thermometer is properly calibrated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450" y="1508738"/>
            <a:ext cx="4055799" cy="27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311700" y="2579175"/>
            <a:ext cx="3999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Frequentist Approach: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Take many readings and use the expectation value (mean) and std for sample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Calculate the probability of your data given your data following some parameter.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3463375"/>
            <a:ext cx="85206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large sample size to be meaningful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not allow for integration of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P-values</a:t>
            </a:r>
            <a:r>
              <a:rPr lang="en-GB"/>
              <a:t> and confidence intervals</a:t>
            </a:r>
            <a:r>
              <a:rPr lang="en-GB"/>
              <a:t> are unintuitive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 to communicate to non-statisticians</a:t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Frequentist </a:t>
            </a:r>
            <a:r>
              <a:rPr lang="en-GB"/>
              <a:t>Stats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to perform experiments indefinitely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Parameters are assumed to be fixed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Able to estimate params given enough experiments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2395750"/>
            <a:ext cx="852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Works well with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“Objective”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